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304" r:id="rId3"/>
    <p:sldId id="321" r:id="rId4"/>
    <p:sldId id="314" r:id="rId5"/>
    <p:sldId id="315" r:id="rId6"/>
    <p:sldId id="316" r:id="rId7"/>
    <p:sldId id="319" r:id="rId8"/>
    <p:sldId id="318" r:id="rId9"/>
    <p:sldId id="320" r:id="rId10"/>
    <p:sldId id="324" r:id="rId11"/>
    <p:sldId id="322" r:id="rId12"/>
    <p:sldId id="323" r:id="rId13"/>
    <p:sldId id="303" r:id="rId14"/>
    <p:sldId id="325" r:id="rId15"/>
    <p:sldId id="326" r:id="rId16"/>
    <p:sldId id="327" r:id="rId17"/>
    <p:sldId id="328" r:id="rId18"/>
    <p:sldId id="331" r:id="rId19"/>
    <p:sldId id="332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35" autoAdjust="0"/>
    <p:restoredTop sz="94499" autoAdjust="0"/>
  </p:normalViewPr>
  <p:slideViewPr>
    <p:cSldViewPr>
      <p:cViewPr>
        <p:scale>
          <a:sx n="60" d="100"/>
          <a:sy n="60" d="100"/>
        </p:scale>
        <p:origin x="-3084" y="-1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21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1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A21E9-BEBD-4A02-87C2-687A7BF0DE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972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3A44F-D50C-4815-B8FA-3EFE8B5D837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84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F5AC0-C757-4D86-B9A9-0522BA0CCE3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72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74302-665B-4D2F-B4C0-861B01F61B8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13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A50C9-1CD2-4691-8E63-4314464A958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8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CB0B2-3A16-4794-822F-18215B4998D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62064-74B2-4081-9C5F-AEE67A448A4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7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3E309-CFDD-4A8B-9DF1-E8F7ECC326C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2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AE9F7-4A94-4990-B7A0-3B2784D20F8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1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CABC1-70F1-41CE-976E-F3B1D32295D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7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189AC-D772-4B2C-B757-8C6D4106683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4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C643D-D5C8-4B2A-93E2-3B5E8363E57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5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6840C-5DC7-42FB-85AA-DC7189C0626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8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EDC77D0A-D25C-4D61-A35C-5026152218C9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113" y="1916832"/>
            <a:ext cx="5689600" cy="2520279"/>
          </a:xfrm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ru-RU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подходы </a:t>
            </a:r>
            <a:r>
              <a:rPr lang="ru-RU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 формированию и развитию инженерного образования  школьников</a:t>
            </a:r>
            <a:r>
              <a:rPr lang="ru-RU" altLang="ru-RU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28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ru-RU" altLang="ru-RU" sz="3600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4868863"/>
            <a:ext cx="7299325" cy="1081087"/>
          </a:xfrm>
        </p:spPr>
        <p:txBody>
          <a:bodyPr/>
          <a:lstStyle/>
          <a:p>
            <a:pPr algn="r" eaLnBrk="1" hangingPunct="1"/>
            <a:r>
              <a:rPr lang="ru-RU" altLang="ru-RU" sz="2000" b="1" i="1" smtClean="0">
                <a:solidFill>
                  <a:schemeClr val="bg2"/>
                </a:solidFill>
              </a:rPr>
              <a:t>З.Ф.Садыкова,</a:t>
            </a:r>
          </a:p>
          <a:p>
            <a:pPr algn="r" eaLnBrk="1" hangingPunct="1"/>
            <a:r>
              <a:rPr lang="ru-RU" altLang="ru-RU" sz="2000" i="1" smtClean="0">
                <a:solidFill>
                  <a:schemeClr val="bg2"/>
                </a:solidFill>
              </a:rPr>
              <a:t>методист ИМО</a:t>
            </a:r>
          </a:p>
          <a:p>
            <a:pPr algn="r" eaLnBrk="1" hangingPunct="1"/>
            <a:r>
              <a:rPr lang="ru-RU" altLang="ru-RU" sz="2000" i="1" smtClean="0">
                <a:solidFill>
                  <a:schemeClr val="bg2"/>
                </a:solidFill>
              </a:rPr>
              <a:t> Управления образования г.Казани</a:t>
            </a:r>
          </a:p>
        </p:txBody>
      </p:sp>
      <p:pic>
        <p:nvPicPr>
          <p:cNvPr id="3076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1750"/>
            <a:ext cx="1392238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Актуальные информационные ресурсы 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42493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1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Консорциум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3336"/>
            <a:ext cx="8496943" cy="423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1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Консорциум</a:t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986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Ссылка на сайт   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https</a:t>
            </a:r>
            <a:r>
              <a:rPr lang="en-US" b="1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://www.ingtech.info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2" y="1988840"/>
            <a:ext cx="8065945" cy="448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3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713" y="2492375"/>
            <a:ext cx="57610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428806" cy="487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620688"/>
            <a:ext cx="496855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kern="0" dirty="0">
                <a:solidFill>
                  <a:srgbClr val="000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Консорциум</a:t>
            </a:r>
            <a:br>
              <a:rPr lang="ru-RU" sz="4400" kern="0" dirty="0">
                <a:solidFill>
                  <a:srgbClr val="000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620689"/>
            <a:ext cx="804862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0" y="2564904"/>
            <a:ext cx="805207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1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276872"/>
            <a:ext cx="84486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620689"/>
            <a:ext cx="804862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6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048625" cy="491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04664"/>
            <a:ext cx="7005017" cy="103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2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0624"/>
            <a:ext cx="7776864" cy="504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56" y="260648"/>
            <a:ext cx="700501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9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42888"/>
            <a:ext cx="908685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5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67715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03" y="2564904"/>
            <a:ext cx="7965182" cy="346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3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93713" y="476250"/>
            <a:ext cx="8229600" cy="13716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«Казанская инженерная школа»</a:t>
            </a:r>
            <a:endParaRPr lang="ru-RU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886200"/>
          </a:xfrm>
          <a:extLst/>
        </p:spPr>
        <p:txBody>
          <a:bodyPr numCol="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7200" algn="l"/>
              </a:tabLst>
              <a:defRPr/>
            </a:pPr>
            <a:endParaRPr lang="ru-RU" sz="1400" kern="12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7200" algn="l"/>
              </a:tabLst>
              <a:defRPr/>
            </a:pPr>
            <a:endParaRPr lang="ru-RU" sz="1400" kern="12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7200" algn="l"/>
              </a:tabLst>
              <a:defRPr/>
            </a:pPr>
            <a:endParaRPr lang="ru-RU" sz="1400" kern="12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7200" algn="l"/>
              </a:tabLst>
              <a:defRPr/>
            </a:pPr>
            <a:endParaRPr lang="ru-RU" sz="1400" kern="12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7200" algn="l"/>
              </a:tabLst>
              <a:defRPr/>
            </a:pPr>
            <a:endParaRPr lang="ru-RU" sz="1400" kern="1200" dirty="0" smtClean="0">
              <a:solidFill>
                <a:prstClr val="black"/>
              </a:solidFill>
              <a:latin typeface="Calibri"/>
            </a:endParaRPr>
          </a:p>
          <a:p>
            <a:pPr marL="0" indent="0" algn="just" eaLnBrk="1" fontAlgn="t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kern="1200" dirty="0">
                <a:solidFill>
                  <a:prstClr val="black"/>
                </a:solidFill>
                <a:latin typeface="Calibri"/>
              </a:rPr>
              <a:t>	</a:t>
            </a:r>
            <a:r>
              <a:rPr lang="ru-RU" sz="18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2018-2019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8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ресурсных центров      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8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образовательных организаций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Более 95 педагогов</a:t>
            </a: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Более 10000 учащихся</a:t>
            </a: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вузов и </a:t>
            </a:r>
            <a:r>
              <a:rPr lang="ru-RU" sz="1800" kern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ссузов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8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высокотехнологичных </a:t>
            </a: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предприятий</a:t>
            </a: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endParaRPr lang="ru-RU" sz="18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endParaRPr lang="ru-RU" sz="1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endParaRPr lang="ru-RU" sz="1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t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2019-2020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8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ресурсных центров      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8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8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Более 200 </a:t>
            </a: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Более 30000 учащихся</a:t>
            </a: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buClr>
                <a:srgbClr val="00007D"/>
              </a:buClr>
              <a:tabLst>
                <a:tab pos="457200" algn="l"/>
              </a:tabLst>
              <a:defRPr/>
            </a:pP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вузов и </a:t>
            </a:r>
            <a:r>
              <a:rPr lang="ru-RU" sz="1800" kern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ссузов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 eaLnBrk="1" fontAlgn="t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8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высокотехнологичных предприятий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54175"/>
            <a:ext cx="8713788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1750"/>
            <a:ext cx="11160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7416800" cy="1008063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b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реализации  проекта</a:t>
            </a:r>
            <a:endParaRPr lang="ru-RU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395288" y="1981200"/>
            <a:ext cx="8229600" cy="3886200"/>
          </a:xfrm>
        </p:spPr>
        <p:txBody>
          <a:bodyPr/>
          <a:lstStyle/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внедрение в практику образовательных организаций метода «профессиональных проб»;  </a:t>
            </a: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создание новых профессиональных групп ( экспертов,тьюторов, учителей профильной школы); </a:t>
            </a: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разработка проектно-ориентированных модулей в содержании образования разных уровней на основе метапредметности; </a:t>
            </a: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 разработка системы компетентностно – ориентированных и творческих заданий;   </a:t>
            </a: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расширение сети партнёрских организаций для возможности организации проектных практик школьников в соответствии с профилем деятельности предприятия, учреждения; </a:t>
            </a: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конструирование учебного плана в инженерных классах, широкий выбор элективных курсов; </a:t>
            </a: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создание информационно-мотивационной системы в образовательной организации ; </a:t>
            </a: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гибкая система профилей и профильная ориентация обучающихся ; </a:t>
            </a: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организация учебно-исследовательской и проектной деятельности обучающихся; </a:t>
            </a: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реализация индивидуальных образовательных траекторий, планов, программ для обучающихся</a:t>
            </a:r>
            <a:endParaRPr lang="ru-RU" altLang="ru-RU" sz="1600" smtClean="0"/>
          </a:p>
        </p:txBody>
      </p:sp>
      <p:pic>
        <p:nvPicPr>
          <p:cNvPr id="5124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15888"/>
            <a:ext cx="10795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12875"/>
            <a:ext cx="4608513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764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Организации-перспективные</a:t>
            </a:r>
            <a:b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работодатели обучающихся </a:t>
            </a:r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Высокотехнологичные предприятия,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участвующие в проекте</a:t>
            </a:r>
            <a:b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09838"/>
            <a:ext cx="5976937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966913"/>
            <a:ext cx="4608513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15888"/>
            <a:ext cx="1284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Объект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4013" y="2784475"/>
            <a:ext cx="2095500" cy="1381125"/>
          </a:xfrm>
        </p:spPr>
      </p:pic>
      <p:pic>
        <p:nvPicPr>
          <p:cNvPr id="6151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540375"/>
            <a:ext cx="21082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6775" y="4243388"/>
            <a:ext cx="1762125" cy="117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584325"/>
          </a:xfrm>
        </p:spPr>
        <p:txBody>
          <a:bodyPr/>
          <a:lstStyle/>
          <a:p>
            <a:pPr marL="347472" indent="-347472" algn="ctr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Эффективное взаимодействие школ и вузов в рамках проекта</a:t>
            </a:r>
            <a:b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Вузы и </a:t>
            </a:r>
            <a:r>
              <a:rPr lang="ru-RU" sz="2400" b="1" kern="1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ссузы</a:t>
            </a:r>
            <a:r>
              <a:rPr lang="ru-RU" sz="2400" b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участвующие в проекте</a:t>
            </a:r>
            <a:r>
              <a:rPr lang="ru-RU" sz="2000" dirty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611188" y="2276475"/>
            <a:ext cx="8229600" cy="38862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4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«Казанская инженерная школа»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419475"/>
            <a:ext cx="11430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540067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411413" y="1989138"/>
            <a:ext cx="4689475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0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«Казанская инженерная школа»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175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15888"/>
            <a:ext cx="863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" descr="Изображение 0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2924175"/>
            <a:ext cx="23050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5" descr="DSC_02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4038600"/>
            <a:ext cx="20859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Описание: Описание: C:\Users\User\AppData\Local\Temp\Rar$DI10.036\IMG-20200204-WA0054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8" b="22213"/>
          <a:stretch/>
        </p:blipFill>
        <p:spPr bwMode="auto">
          <a:xfrm>
            <a:off x="6300192" y="5589240"/>
            <a:ext cx="2412268" cy="1124744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588" y="476250"/>
            <a:ext cx="8229600" cy="13716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целевые индикаторы проекта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2838" y="1446213"/>
            <a:ext cx="4248150" cy="5762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576263" y="2205038"/>
            <a:ext cx="7943850" cy="719137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договоров между образовательной организацией, вузом или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ссузом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профильным предприятием-партнёром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750" y="3068638"/>
            <a:ext cx="7993063" cy="6477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современного высокотехнологичного лабораторного оборудования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6263" y="3933825"/>
            <a:ext cx="7920037" cy="574675"/>
          </a:xfrm>
          <a:prstGeom prst="roundRec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педагогов и учащихся в конкурсах, олимпиадах, конференциях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7050" y="4724400"/>
            <a:ext cx="7993063" cy="649288"/>
          </a:xfrm>
          <a:prstGeom prst="roundRec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выпускников 9 и 11 классов в ГИА в формате ОГЭ и ЕГЭ по предметам физико-математического цикла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5516563"/>
            <a:ext cx="19288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00113" y="5545138"/>
            <a:ext cx="2087562" cy="11684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400" y="5643563"/>
            <a:ext cx="2087563" cy="1119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588" y="476250"/>
            <a:ext cx="8229600" cy="13716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целевые индикаторы проекта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412875"/>
            <a:ext cx="4248150" cy="5762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684213" y="2276475"/>
            <a:ext cx="7848600" cy="2376488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обучающихся-победителей и призёров: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Регионального и заключительного этапа Всероссийской олимпиады школьников по предметам физико-математического цикла и технологии;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Международных олимпиад;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Чемпионата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JuniorSkills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научно-практические конференции городского, регионального, федерального уровней;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конкурсов проектных и учебно-исследовательских работ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4450"/>
            <a:ext cx="10080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013325"/>
            <a:ext cx="229076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9" t="18320" r="21548" b="6149"/>
          <a:stretch>
            <a:fillRect/>
          </a:stretch>
        </p:blipFill>
        <p:spPr bwMode="auto">
          <a:xfrm>
            <a:off x="3563938" y="4973638"/>
            <a:ext cx="22320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325" y="4976813"/>
            <a:ext cx="2016125" cy="1525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43013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Научно-практические конференции для педагогов и учащихся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20688" y="2492375"/>
            <a:ext cx="6022975" cy="381635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Arial" charset="0"/>
              <a:buChar char="•"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just" eaLnBrk="1" fontAlgn="t" hangingPunct="1">
              <a:spcBef>
                <a:spcPct val="0"/>
              </a:spcBef>
              <a:buFont typeface="Arial" charset="0"/>
              <a:buChar char="•"/>
            </a:pPr>
            <a:r>
              <a:rPr lang="ru-RU" altLang="ru-RU" sz="18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Городская научно-практическая конференция «Инженерная мысль</a:t>
            </a:r>
            <a:r>
              <a:rPr lang="ru-RU" altLang="ru-RU" sz="18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», 25.11.20, на базе МБОУ «Лицей № 145» Авиастроительного </a:t>
            </a:r>
            <a:r>
              <a:rPr lang="ru-RU" altLang="ru-RU" sz="1800" b="1" dirty="0" err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района,Приказ</a:t>
            </a:r>
            <a:r>
              <a:rPr lang="ru-RU" altLang="ru-RU" sz="18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УО </a:t>
            </a:r>
            <a:r>
              <a:rPr lang="ru-RU" altLang="ru-RU" sz="1800" b="1" dirty="0" err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г.Казани</a:t>
            </a:r>
            <a:r>
              <a:rPr lang="ru-RU" altLang="ru-RU" sz="18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от 6.10.2020 № 686, (</a:t>
            </a:r>
            <a:r>
              <a:rPr lang="ru-RU" altLang="ru-RU" sz="1800" b="1" i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заявки принимаются до 18.11.20</a:t>
            </a:r>
            <a:r>
              <a:rPr lang="ru-RU" altLang="ru-RU" sz="18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);</a:t>
            </a:r>
          </a:p>
          <a:p>
            <a:pPr algn="just" eaLnBrk="1" fontAlgn="t" hangingPunct="1">
              <a:spcBef>
                <a:spcPct val="0"/>
              </a:spcBef>
              <a:buFont typeface="Arial" charset="0"/>
              <a:buChar char="•"/>
            </a:pPr>
            <a:endParaRPr lang="ru-RU" altLang="ru-RU" sz="1800" b="1" dirty="0" smtClean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ts val="438"/>
              </a:spcBef>
              <a:buFont typeface="Arial" charset="0"/>
              <a:buChar char="•"/>
            </a:pPr>
            <a:r>
              <a:rPr lang="ru-RU" altLang="ru-RU" sz="18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Республиканская научно–практическая конференция учащихся «Шаги в профессию</a:t>
            </a: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» , апрель2021 на базе МБОУ «СОШ № 42» Приволжского района</a:t>
            </a:r>
            <a:endParaRPr lang="ru-RU" altLang="ru-RU" sz="20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608138"/>
            <a:ext cx="4608512" cy="7207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</p:pic>
      <p:pic>
        <p:nvPicPr>
          <p:cNvPr id="10245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10080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16375"/>
            <a:ext cx="194468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 descr="C:\Users\Администратор\Desktop\Пед.игры\I Международная конференция им. С.П. Королёва, 16.10.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2492375"/>
            <a:ext cx="19716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5300663"/>
            <a:ext cx="19716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Информационный ресурс проекта</a:t>
            </a:r>
            <a:endParaRPr lang="ru-RU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7563"/>
            <a:ext cx="6699250" cy="3948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600" b="1" kern="12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Нормативно-правовое обеспечение проекта</a:t>
            </a:r>
          </a:p>
          <a:p>
            <a:pPr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600" b="1" kern="12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Электронные научно-методические журналы </a:t>
            </a:r>
          </a:p>
          <a:p>
            <a:pPr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600" b="1" kern="12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Новости</a:t>
            </a:r>
          </a:p>
          <a:p>
            <a:pPr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600" b="1" kern="12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Материалы ,презентации мероприятий, конкурсов, конференций</a:t>
            </a:r>
          </a:p>
          <a:p>
            <a:pPr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600" b="1" kern="12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Сообщество участников проекта «Инженерная школа»</a:t>
            </a:r>
          </a:p>
          <a:p>
            <a:pPr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600" b="1" kern="12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Полезные ссылки</a:t>
            </a:r>
          </a:p>
          <a:p>
            <a:pPr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600" b="1" kern="12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Методические пособия :</a:t>
            </a:r>
          </a:p>
          <a:p>
            <a:pPr marL="0" indent="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1600" b="1" kern="12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- «Формирование инженерного мышления в современной школе» 2019 г.,</a:t>
            </a:r>
          </a:p>
          <a:p>
            <a:pPr marL="0" indent="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1600" b="1" kern="12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- «Казанская инженерная школа» (апробация модели современного инженерного образования»,2020 г.</a:t>
            </a:r>
            <a:endParaRPr lang="ru-RU" sz="1600" b="1" kern="12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5888" y="1412875"/>
            <a:ext cx="4249737" cy="6477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840038" y="2276475"/>
            <a:ext cx="3881437" cy="576263"/>
          </a:xfrm>
          <a:prstGeom prst="roundRec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u="sng" dirty="0">
                <a:solidFill>
                  <a:srgbClr val="1F497D"/>
                </a:solidFill>
                <a:latin typeface="Calibri"/>
              </a:rPr>
              <a:t>Kazanobr.ru</a:t>
            </a:r>
            <a:endParaRPr lang="ru-RU" sz="3200" b="1" u="sng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38663" y="2876550"/>
            <a:ext cx="484187" cy="407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1271" name="Picture 2" descr="C:\Users\Администратор\Desktop\IMG-20200530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15888"/>
            <a:ext cx="10080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\\192.168.184.2\personal\__Публикации ИМО\2018\Обложки\INFO20180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2178050"/>
            <a:ext cx="15668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3789363"/>
            <a:ext cx="15081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2299</TotalTime>
  <Words>262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Пиксел</vt:lpstr>
      <vt:lpstr>Основные подходы к формированию и развитию инженерного образования  школьников </vt:lpstr>
      <vt:lpstr>«Казанская инженерная школа»</vt:lpstr>
      <vt:lpstr>Основные направления  работы по реализации  проекта</vt:lpstr>
      <vt:lpstr> Организации-перспективные  работодатели обучающихся  Высокотехнологичные предприятия, участвующие в проекте  </vt:lpstr>
      <vt:lpstr> Эффективное взаимодействие школ и вузов в рамках проекта Вузы и ссузы, участвующие в проекте </vt:lpstr>
      <vt:lpstr>Основные целевые индикаторы проекта</vt:lpstr>
      <vt:lpstr>Основные целевые индикаторы проекта</vt:lpstr>
      <vt:lpstr>Научно-практические конференции для педагогов и учащихся</vt:lpstr>
      <vt:lpstr>Информационный ресурс проекта</vt:lpstr>
      <vt:lpstr>Актуальные информационные ресурсы </vt:lpstr>
      <vt:lpstr>  Консорциум </vt:lpstr>
      <vt:lpstr>  Консорциум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ЛЕГЕНДЫ И МИФЫ МОЛЕКУЛЯРНОЙ ФИЗИКИ</dc:title>
  <dc:creator>v</dc:creator>
  <cp:lastModifiedBy>User</cp:lastModifiedBy>
  <cp:revision>171</cp:revision>
  <dcterms:created xsi:type="dcterms:W3CDTF">2009-05-29T22:48:38Z</dcterms:created>
  <dcterms:modified xsi:type="dcterms:W3CDTF">2020-11-11T11:10:38Z</dcterms:modified>
</cp:coreProperties>
</file>